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9" r:id="rId3"/>
    <p:sldId id="256" r:id="rId4"/>
    <p:sldId id="277" r:id="rId5"/>
    <p:sldId id="275" r:id="rId6"/>
    <p:sldId id="274" r:id="rId7"/>
    <p:sldId id="278" r:id="rId8"/>
    <p:sldId id="279" r:id="rId9"/>
    <p:sldId id="280" r:id="rId10"/>
    <p:sldId id="258" r:id="rId11"/>
    <p:sldId id="261" r:id="rId12"/>
    <p:sldId id="262" r:id="rId13"/>
    <p:sldId id="265" r:id="rId14"/>
    <p:sldId id="281" r:id="rId15"/>
    <p:sldId id="282" r:id="rId16"/>
    <p:sldId id="283" r:id="rId17"/>
    <p:sldId id="266" r:id="rId18"/>
    <p:sldId id="260" r:id="rId19"/>
    <p:sldId id="267" r:id="rId20"/>
    <p:sldId id="268" r:id="rId21"/>
    <p:sldId id="269" r:id="rId2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72549"/>
    <a:srgbClr val="8BA967"/>
    <a:srgbClr val="5D0F0F"/>
    <a:srgbClr val="0E3A70"/>
    <a:srgbClr val="FCE436"/>
    <a:srgbClr val="FDDE2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1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5715000"/>
          </a:xfrm>
          <a:prstGeom prst="rect">
            <a:avLst/>
          </a:prstGeom>
          <a:gradFill flip="none" rotWithShape="1">
            <a:gsLst>
              <a:gs pos="25000">
                <a:schemeClr val="tx2">
                  <a:lumMod val="50000"/>
                </a:schemeClr>
              </a:gs>
              <a:gs pos="50000">
                <a:schemeClr val="tx2">
                  <a:lumMod val="75000"/>
                  <a:shade val="67500"/>
                  <a:satMod val="115000"/>
                </a:schemeClr>
              </a:gs>
              <a:gs pos="100000">
                <a:schemeClr val="tx2">
                  <a:lumMod val="75000"/>
                  <a:shade val="100000"/>
                  <a:satMod val="115000"/>
                </a:schemeClr>
              </a:gs>
            </a:gsLst>
            <a:lin ang="13500000" scaled="1"/>
            <a:tileRect/>
          </a:gra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7CBBC63-213E-4267-86FC-0BAF275CA078}" type="datetimeFigureOut">
              <a:rPr lang="en-US"/>
              <a:pPr/>
              <a:t>2/22/2012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E4AF99-774F-4E09-B1A7-C6B11EE6E3D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AADE329-AAAB-4676-BE95-5CBDCF9C0EBC}" type="datetimeFigureOut">
              <a:rPr lang="en-US"/>
              <a:pPr/>
              <a:t>2/22/2012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9948D4-3411-4BB3-98F5-4B8DE1E5B77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90F038A-BD20-4001-81B3-82AA89B118AA}" type="datetimeFigureOut">
              <a:rPr lang="en-US"/>
              <a:pPr/>
              <a:t>2/22/2012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8FA0B7-D54E-4753-928D-D821BA97CA2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2FADEF3-0A15-4983-8F16-553C0850098C}" type="datetimeFigureOut">
              <a:rPr lang="en-US"/>
              <a:pPr/>
              <a:t>2/22/2012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DE862A-756A-4224-9AC3-3F055036AA1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FD24792-CE0C-43EF-81B9-0198FE6BC582}" type="datetimeFigureOut">
              <a:rPr lang="en-US"/>
              <a:pPr/>
              <a:t>2/22/2012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7A9073-126F-41B6-831F-91387499EC7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3078CCF-8BAA-453E-BC0A-3044C18BB059}" type="datetimeFigureOut">
              <a:rPr lang="en-US"/>
              <a:pPr/>
              <a:t>2/22/2012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4F94A8-10D0-40A8-BB59-CC161BBF65E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F2F29E5-7468-4B01-BB44-6B881BD1110E}" type="datetimeFigureOut">
              <a:rPr lang="en-US"/>
              <a:pPr/>
              <a:t>2/22/2012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CDB62D-D138-4894-9D43-7004C4D15DF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CF84664-16E1-4B2E-9622-54B04FAF4942}" type="datetimeFigureOut">
              <a:rPr lang="en-US"/>
              <a:pPr/>
              <a:t>2/22/2012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DE55F7-6CDD-4150-B93C-B9AAD2A2E35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1C429C2-9169-4C9B-99C2-514F15FE3811}" type="datetimeFigureOut">
              <a:rPr lang="en-US"/>
              <a:pPr/>
              <a:t>2/22/2012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4D565C-FF72-46DF-BCFC-4BC518740B1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F1BA828-F930-4C86-B72A-7BB0BD85362F}" type="datetimeFigureOut">
              <a:rPr lang="en-US"/>
              <a:pPr/>
              <a:t>2/22/2012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CD15A9-910A-4760-8236-1D71E600CEE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FC4A4DF-64D5-497A-91AC-041C43953B31}" type="datetimeFigureOut">
              <a:rPr lang="en-US"/>
              <a:pPr/>
              <a:t>2/22/2012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7CDAA7-F50E-423A-B333-65706E74229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6180B6C-BC96-4BB3-A5AE-E69D44C141BD}" type="datetimeFigureOut">
              <a:rPr lang="en-US"/>
              <a:pPr/>
              <a:t>2/22/2012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1ED396-EB83-45D0-B2CB-69CBC196A0E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D1CE7B1-D493-4C27-B53A-8B9268FAE8E9}" type="datetimeFigureOut">
              <a:rPr lang="en-US"/>
              <a:pPr/>
              <a:t>2/22/2012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8BA19A-031D-40BC-B316-135912A5FFC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52E66B5-76A6-4741-966D-8C92EA5E9B73}" type="datetimeFigureOut">
              <a:rPr lang="en-US"/>
              <a:pPr/>
              <a:t>2/22/2012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6CA378-6E5E-4D4F-BE21-6C506D4A1DA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A44E029-5999-44BB-8414-368B07AD2415}" type="datetimeFigureOut">
              <a:rPr lang="en-US"/>
              <a:pPr/>
              <a:t>2/22/2012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5122AA-8372-4E05-91BD-EDE672A8825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F7B44F7-9CBC-4B20-BF77-F40FF2D02190}" type="datetimeFigureOut">
              <a:rPr lang="en-US"/>
              <a:pPr/>
              <a:t>2/22/2012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978C9F-D65E-4DBA-ADB1-E2B589DBD1D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D8F2783-3C95-4F17-A1C8-A5037A2EB3B1}" type="datetimeFigureOut">
              <a:rPr lang="en-US"/>
              <a:pPr/>
              <a:t>2/22/2012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F68C2C-2351-4C34-8A91-4FAFEDDEF94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3C30BC7-AE2B-4174-B4F9-C6F1BC9A92A8}" type="datetimeFigureOut">
              <a:rPr lang="en-US"/>
              <a:pPr/>
              <a:t>2/22/2012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62DCBF-93D7-4D6F-B52E-69BEF9F6F34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A9B5C83-B82B-4F22-BCA1-334B6B2AEDE4}" type="datetimeFigureOut">
              <a:rPr lang="en-US"/>
              <a:pPr/>
              <a:t>2/22/2012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E90449-C873-42F3-BFA1-FA23B4D138A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1B93A36-8DC6-4B92-9526-34590252399C}" type="datetimeFigureOut">
              <a:rPr lang="en-US"/>
              <a:pPr/>
              <a:t>2/22/2012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2DB73F-1DF9-42AE-9A62-2B89862B4BF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96BC15A-B5EB-4D20-89D5-61204D1B6758}" type="datetimeFigureOut">
              <a:rPr lang="en-US"/>
              <a:pPr/>
              <a:t>2/22/2012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2E9967-12B6-41D1-9911-C269F2F4474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83FC1FE-BB90-4FBC-9CAD-F5B133AB4422}" type="datetimeFigureOut">
              <a:rPr lang="en-US"/>
              <a:pPr/>
              <a:t>2/22/2012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995A59-A4C3-451B-BC94-E9443929E7B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fld id="{BCEF8D13-1F7A-469B-B82A-D393C948BBC4}" type="datetimeFigureOut">
              <a:rPr lang="en-US"/>
              <a:pPr/>
              <a:t>2/22/2012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8077E865-1FA5-4F16-81DE-75F7747445A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fld id="{B8760CB5-9A7A-4374-A43E-E0E9A5DF7F35}" type="datetimeFigureOut">
              <a:rPr lang="en-US"/>
              <a:pPr/>
              <a:t>2/22/2012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4E1BC348-34C8-4E2F-B03C-949EB544329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noel.buensuceso@gmail.com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7" descr="logo4ppt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0025" y="5410200"/>
            <a:ext cx="2593975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solidFill>
            <a:srgbClr val="8BA96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102" name="TextBox 10"/>
          <p:cNvSpPr txBox="1">
            <a:spLocks noChangeArrowheads="1"/>
          </p:cNvSpPr>
          <p:nvPr/>
        </p:nvSpPr>
        <p:spPr bwMode="auto">
          <a:xfrm>
            <a:off x="457200" y="1600200"/>
            <a:ext cx="845820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Translocal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Assessment  Competencies: Using a Proficiency-based Learning Management System</a:t>
            </a:r>
          </a:p>
          <a:p>
            <a:pPr algn="ctr"/>
            <a:endParaRPr lang="en-US" sz="28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by</a:t>
            </a:r>
          </a:p>
          <a:p>
            <a:pPr algn="ctr"/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Noel R. </a:t>
            </a:r>
            <a:r>
              <a:rPr lang="en-US" sz="2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Buensuceso</a:t>
            </a:r>
            <a:endParaRPr lang="en-US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Associate  Professor, Miriam College, Philippines</a:t>
            </a:r>
          </a:p>
          <a:p>
            <a:pPr algn="ctr"/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and</a:t>
            </a:r>
          </a:p>
          <a:p>
            <a:pPr algn="ctr"/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Joel C. </a:t>
            </a:r>
            <a:r>
              <a:rPr lang="en-US" sz="2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Yuvienco</a:t>
            </a:r>
            <a:endParaRPr lang="en-US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Edu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2.0 Country Representative, Philippines</a:t>
            </a:r>
          </a:p>
          <a:p>
            <a:pPr algn="ctr"/>
            <a:endParaRPr lang="en-US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7" descr="logo4ppt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0025" y="5410200"/>
            <a:ext cx="2593975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solidFill>
            <a:srgbClr val="8BA96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04800" y="304800"/>
            <a:ext cx="8686800" cy="523220"/>
          </a:xfrm>
          <a:prstGeom prst="rect">
            <a:avLst/>
          </a:prstGeom>
          <a:noFill/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Curriculum</a:t>
            </a:r>
            <a:endParaRPr lang="en-US" sz="2800" b="1" dirty="0">
              <a:solidFill>
                <a:schemeClr val="tx2">
                  <a:lumMod val="50000"/>
                </a:schemeClr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102" name="TextBox 10"/>
          <p:cNvSpPr txBox="1">
            <a:spLocks noChangeArrowheads="1"/>
          </p:cNvSpPr>
          <p:nvPr/>
        </p:nvSpPr>
        <p:spPr bwMode="auto">
          <a:xfrm>
            <a:off x="457200" y="1600200"/>
            <a:ext cx="8458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1143000"/>
            <a:ext cx="7239000" cy="334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609600" y="4572000"/>
            <a:ext cx="869930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Curriculum is a set of proficiencies that a student should have.</a:t>
            </a:r>
          </a:p>
          <a:p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Having a curriculum as a resource is essential in keeping the objective of </a:t>
            </a:r>
          </a:p>
          <a:p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learning in place.</a:t>
            </a:r>
          </a:p>
          <a:p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This component allows for the LMS to provide some sort of learning compass.</a:t>
            </a:r>
          </a:p>
          <a:p>
            <a:endParaRPr lang="en-US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7" descr="logo4ppt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0025" y="5410200"/>
            <a:ext cx="2593975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solidFill>
            <a:srgbClr val="8BA96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04800" y="304800"/>
            <a:ext cx="8686800" cy="523220"/>
          </a:xfrm>
          <a:prstGeom prst="rect">
            <a:avLst/>
          </a:prstGeom>
          <a:noFill/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Curriculum plotted on </a:t>
            </a:r>
            <a:r>
              <a:rPr lang="en-US" sz="2800" b="1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Edu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 2.0</a:t>
            </a:r>
            <a:endParaRPr lang="en-US" sz="2800" b="1" dirty="0">
              <a:solidFill>
                <a:schemeClr val="tx2">
                  <a:lumMod val="50000"/>
                </a:schemeClr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1143000"/>
            <a:ext cx="7315200" cy="323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914400" y="4419600"/>
            <a:ext cx="79882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Curriculum is not complete without  a reference to its sub-components, in the form of proficiencies or competencies that a learner is expected to possess at the end or upon successful completion of a course or subject.</a:t>
            </a:r>
            <a:endParaRPr lang="en-U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7" descr="logo4ppt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0025" y="5410200"/>
            <a:ext cx="2593975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solidFill>
            <a:srgbClr val="8BA96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rgbClr val="072549"/>
                </a:solidFill>
                <a:latin typeface="Arial" pitchFamily="34" charset="0"/>
                <a:cs typeface="Arial" pitchFamily="34" charset="0"/>
              </a:rPr>
              <a:t>Details of a Curriculum</a:t>
            </a:r>
            <a:endParaRPr lang="en-US" sz="2800" b="1" dirty="0">
              <a:solidFill>
                <a:srgbClr val="072549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1143000"/>
            <a:ext cx="73914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914400" y="4267200"/>
            <a:ext cx="8001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The figure shows the details of a curriculum, i.e., 21</a:t>
            </a:r>
            <a:r>
              <a:rPr lang="en-US" baseline="30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st</a:t>
            </a: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Century </a:t>
            </a: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Skills</a:t>
            </a:r>
          </a:p>
          <a:p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comprising of Creativity, Critical Thinking, Collaboration, and </a:t>
            </a: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Communication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7" descr="logo4ppt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0025" y="5410200"/>
            <a:ext cx="2593975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solidFill>
            <a:srgbClr val="8BA96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rgbClr val="072549"/>
                </a:solidFill>
                <a:latin typeface="Arial" pitchFamily="34" charset="0"/>
                <a:cs typeface="Arial" pitchFamily="34" charset="0"/>
              </a:rPr>
              <a:t>A Proficiency-tagged Lesson</a:t>
            </a:r>
            <a:endParaRPr lang="en-US" sz="2800" b="1" dirty="0">
              <a:solidFill>
                <a:srgbClr val="072549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1142999"/>
            <a:ext cx="7239000" cy="3200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685801" y="4495800"/>
            <a:ext cx="7620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The lesson ( Strategic Plan ) above  is considered as a Proficiency-tagged </a:t>
            </a: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lesson. The </a:t>
            </a: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first two layers of mapping a Curriculum to a course. This </a:t>
            </a: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means that </a:t>
            </a: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the topic or lesson is associated with all four proficiencies in the proficiency map.</a:t>
            </a:r>
            <a:endParaRPr lang="en-U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7" descr="logo4ppt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0025" y="5410200"/>
            <a:ext cx="2593975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solidFill>
            <a:srgbClr val="8BA96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rgbClr val="072549"/>
                </a:solidFill>
                <a:latin typeface="Arial" pitchFamily="34" charset="0"/>
                <a:cs typeface="Arial" pitchFamily="34" charset="0"/>
              </a:rPr>
              <a:t>A Proficiency-tagged Assignment</a:t>
            </a:r>
            <a:endParaRPr lang="en-US" sz="2800" b="1" dirty="0">
              <a:solidFill>
                <a:srgbClr val="072549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1143000"/>
            <a:ext cx="7315200" cy="380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914400" y="5029200"/>
            <a:ext cx="7543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The  previous figure and the figure  above together demonstrate the second </a:t>
            </a: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layer </a:t>
            </a: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of mapping a curriculum to a course,  i.e. via proficiency-tagged </a:t>
            </a: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assignment</a:t>
            </a: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7" descr="logo4ppt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0025" y="5410200"/>
            <a:ext cx="2593975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solidFill>
            <a:srgbClr val="8BA96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rgbClr val="072549"/>
                </a:solidFill>
                <a:latin typeface="Arial" pitchFamily="34" charset="0"/>
                <a:cs typeface="Arial" pitchFamily="34" charset="0"/>
              </a:rPr>
              <a:t> Rubrics</a:t>
            </a:r>
            <a:endParaRPr lang="en-US" sz="2800" b="1" dirty="0">
              <a:solidFill>
                <a:srgbClr val="07254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14401" y="4419600"/>
            <a:ext cx="7467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It may be noted that  criterion-referenced assessment is usually done </a:t>
            </a: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using rubrics. The </a:t>
            </a: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figure above shows an option to integrate and program a suitable  set of rubrics. </a:t>
            </a:r>
            <a:endParaRPr lang="en-U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1142999"/>
            <a:ext cx="7315200" cy="3200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7" descr="logo4ppt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0025" y="5410200"/>
            <a:ext cx="2593975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solidFill>
            <a:srgbClr val="8BA96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04800" y="304800"/>
            <a:ext cx="8686800" cy="523220"/>
          </a:xfrm>
          <a:prstGeom prst="rect">
            <a:avLst/>
          </a:prstGeom>
          <a:noFill/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Proficiency Map</a:t>
            </a:r>
            <a:endParaRPr lang="en-US" sz="2800" b="1" dirty="0">
              <a:solidFill>
                <a:schemeClr val="tx2">
                  <a:lumMod val="50000"/>
                </a:schemeClr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102" name="TextBox 10"/>
          <p:cNvSpPr txBox="1">
            <a:spLocks noChangeArrowheads="1"/>
          </p:cNvSpPr>
          <p:nvPr/>
        </p:nvSpPr>
        <p:spPr bwMode="auto">
          <a:xfrm>
            <a:off x="457200" y="1600200"/>
            <a:ext cx="84582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 proficiency map is not just a list of to-dos for  purposes of identifying expected learning outcomes.</a:t>
            </a:r>
          </a:p>
          <a:p>
            <a:endParaRPr lang="en-US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en-US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Thus, it is necessary for a teacher doing assessment to have access to an analytical tool to show extent of curriculum coverage from both the teaching ( delivering lessons ) to measuring  the learner’s </a:t>
            </a:r>
          </a:p>
          <a:p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acquisition or production  of new knowledge.</a:t>
            </a:r>
            <a:endParaRPr lang="en-US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7" descr="logo4ppt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0025" y="5410200"/>
            <a:ext cx="2593975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solidFill>
            <a:srgbClr val="8BA96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04800" y="304800"/>
            <a:ext cx="8686800" cy="523220"/>
          </a:xfrm>
          <a:prstGeom prst="rect">
            <a:avLst/>
          </a:prstGeom>
          <a:noFill/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 Proficiency Coverage</a:t>
            </a:r>
            <a:endParaRPr lang="en-US" sz="2800" b="1" dirty="0">
              <a:solidFill>
                <a:schemeClr val="tx2">
                  <a:lumMod val="50000"/>
                </a:schemeClr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1143000"/>
            <a:ext cx="7315200" cy="326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914400" y="4419600"/>
            <a:ext cx="728141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Color</a:t>
            </a:r>
            <a:r>
              <a:rPr lang="en-US" sz="1600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 green</a:t>
            </a:r>
            <a:r>
              <a:rPr lang="en-U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- whenever a lesson has ( or lessons have ) both been taught and assessed </a:t>
            </a:r>
          </a:p>
          <a:p>
            <a:r>
              <a:rPr lang="en-U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Color</a:t>
            </a:r>
            <a:r>
              <a:rPr lang="en-US" sz="1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yellow</a:t>
            </a:r>
            <a:r>
              <a:rPr lang="en-U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- if a lesson has ( or lessons have ) been taught but not assessed</a:t>
            </a:r>
          </a:p>
          <a:p>
            <a:r>
              <a:rPr lang="en-U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Color </a:t>
            </a:r>
            <a:r>
              <a:rPr lang="en-US" sz="1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red</a:t>
            </a:r>
            <a:r>
              <a:rPr lang="en-U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- when lesson has ( lessons have ) been assessed but not taught</a:t>
            </a:r>
          </a:p>
          <a:p>
            <a:r>
              <a:rPr lang="en-U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Color  white- unknown</a:t>
            </a:r>
            <a:endParaRPr lang="en-US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7" descr="logo4ppt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0025" y="5410200"/>
            <a:ext cx="2593975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solidFill>
            <a:srgbClr val="8BA96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04800" y="304800"/>
            <a:ext cx="8686800" cy="523220"/>
          </a:xfrm>
          <a:prstGeom prst="rect">
            <a:avLst/>
          </a:prstGeom>
          <a:noFill/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Conclusion and Recommendations</a:t>
            </a:r>
            <a:endParaRPr lang="en-US" sz="2800" b="1" dirty="0">
              <a:solidFill>
                <a:schemeClr val="tx2">
                  <a:lumMod val="50000"/>
                </a:schemeClr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102" name="TextBox 10"/>
          <p:cNvSpPr txBox="1">
            <a:spLocks noChangeArrowheads="1"/>
          </p:cNvSpPr>
          <p:nvPr/>
        </p:nvSpPr>
        <p:spPr bwMode="auto">
          <a:xfrm>
            <a:off x="457200" y="1600200"/>
            <a:ext cx="84582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The given framework and processes discussed demonstrates  that mapping a curriculum with its set of proficiencies to a course syllabus with its lessons, resources, and assessments could provide a mechanism for what  could be called  a “ Proficiency Accountability.”</a:t>
            </a:r>
          </a:p>
          <a:p>
            <a:endParaRPr lang="en-US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Apart from the benefit of accountability to all learning stakeholders, e.g., learner, parents, teachers, school administration, a proficiency-based LMS  also promotes transparency of the assessment processes.</a:t>
            </a:r>
            <a:endParaRPr lang="en-US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7" descr="logo4ppt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0025" y="5410200"/>
            <a:ext cx="2593975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solidFill>
            <a:srgbClr val="8BA96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04800" y="304800"/>
            <a:ext cx="8686800" cy="523220"/>
          </a:xfrm>
          <a:prstGeom prst="rect">
            <a:avLst/>
          </a:prstGeom>
          <a:noFill/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Conclusion and Recommendations</a:t>
            </a:r>
            <a:endParaRPr lang="en-US" sz="2800" b="1" dirty="0">
              <a:solidFill>
                <a:schemeClr val="tx2">
                  <a:lumMod val="50000"/>
                </a:schemeClr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102" name="TextBox 10"/>
          <p:cNvSpPr txBox="1">
            <a:spLocks noChangeArrowheads="1"/>
          </p:cNvSpPr>
          <p:nvPr/>
        </p:nvSpPr>
        <p:spPr bwMode="auto">
          <a:xfrm>
            <a:off x="457200" y="1600200"/>
            <a:ext cx="84582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The challenge is finding the right-mix of traditional and ICT-enabled assessment</a:t>
            </a:r>
          </a:p>
          <a:p>
            <a:endParaRPr lang="en-US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 the context of education reform, this rather complex approach of proficiency –based assessment, being data-driven, could help inform policy makers.</a:t>
            </a:r>
          </a:p>
          <a:p>
            <a:endParaRPr lang="en-US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Continuous professional development  training especially on rapidly evolving technologies for education is encouraged.</a:t>
            </a:r>
            <a:endParaRPr lang="en-US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7" descr="logo4ppt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0025" y="5410200"/>
            <a:ext cx="2593975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solidFill>
            <a:srgbClr val="8BA96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04800" y="304800"/>
            <a:ext cx="8686800" cy="523220"/>
          </a:xfrm>
          <a:prstGeom prst="rect">
            <a:avLst/>
          </a:prstGeom>
          <a:noFill/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Outline of Presentation</a:t>
            </a:r>
            <a:endParaRPr lang="en-US" sz="2800" b="1" dirty="0">
              <a:solidFill>
                <a:schemeClr val="tx2">
                  <a:lumMod val="50000"/>
                </a:schemeClr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102" name="TextBox 10"/>
          <p:cNvSpPr txBox="1">
            <a:spLocks noChangeArrowheads="1"/>
          </p:cNvSpPr>
          <p:nvPr/>
        </p:nvSpPr>
        <p:spPr bwMode="auto">
          <a:xfrm>
            <a:off x="457200" y="1600200"/>
            <a:ext cx="84582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Introduction</a:t>
            </a:r>
            <a:endParaRPr lang="en-US" sz="2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endParaRPr lang="en-US" sz="2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Challenges and Opportunities of 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Learning  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ssessment</a:t>
            </a:r>
            <a:endParaRPr lang="en-US" sz="2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endParaRPr lang="en-US" sz="2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Demonstration of Proficiency-based Learning Management System</a:t>
            </a:r>
          </a:p>
          <a:p>
            <a:endParaRPr lang="en-US" sz="2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Conclusions and Recommendations</a:t>
            </a:r>
            <a:endParaRPr lang="en-US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7" descr="logo4ppt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0025" y="5410200"/>
            <a:ext cx="2593975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solidFill>
            <a:srgbClr val="8BA96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102" name="TextBox 10"/>
          <p:cNvSpPr txBox="1">
            <a:spLocks noChangeArrowheads="1"/>
          </p:cNvSpPr>
          <p:nvPr/>
        </p:nvSpPr>
        <p:spPr bwMode="auto">
          <a:xfrm>
            <a:off x="457200" y="1600200"/>
            <a:ext cx="8458200" cy="323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sz="2400" dirty="0" smtClean="0">
              <a:solidFill>
                <a:schemeClr val="bg1"/>
              </a:solidFill>
            </a:endParaRPr>
          </a:p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Thank you!</a:t>
            </a:r>
          </a:p>
          <a:p>
            <a:pPr algn="ctr"/>
            <a:endParaRPr lang="en-US" sz="2400" dirty="0" smtClean="0">
              <a:solidFill>
                <a:schemeClr val="bg1"/>
              </a:solidFill>
            </a:endParaRPr>
          </a:p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Noel R. </a:t>
            </a:r>
            <a:r>
              <a:rPr lang="en-US" sz="2400" dirty="0" err="1" smtClean="0">
                <a:solidFill>
                  <a:schemeClr val="bg1">
                    <a:lumMod val="95000"/>
                  </a:schemeClr>
                </a:solidFill>
              </a:rPr>
              <a:t>Buensuceso</a:t>
            </a:r>
            <a:endParaRPr lang="en-US" sz="2400" dirty="0" smtClean="0">
              <a:solidFill>
                <a:schemeClr val="bg1">
                  <a:lumMod val="95000"/>
                </a:schemeClr>
              </a:solidFill>
            </a:endParaRPr>
          </a:p>
          <a:p>
            <a:pPr algn="ctr"/>
            <a:r>
              <a:rPr lang="en-US" sz="2400" dirty="0" smtClean="0">
                <a:solidFill>
                  <a:schemeClr val="bg1"/>
                </a:solidFill>
                <a:hlinkClick r:id="rId3"/>
              </a:rPr>
              <a:t>noel.buensuceso@gmail.com</a:t>
            </a:r>
            <a:endParaRPr lang="en-US" sz="2400" dirty="0" smtClean="0">
              <a:solidFill>
                <a:schemeClr val="bg1"/>
              </a:solidFill>
            </a:endParaRPr>
          </a:p>
          <a:p>
            <a:pPr algn="ctr"/>
            <a:endParaRPr lang="en-US" sz="2400" dirty="0" smtClean="0">
              <a:solidFill>
                <a:schemeClr val="bg1">
                  <a:lumMod val="95000"/>
                </a:schemeClr>
              </a:solidFill>
            </a:endParaRPr>
          </a:p>
          <a:p>
            <a:pPr algn="ctr"/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</a:rPr>
              <a:t>Joel C. </a:t>
            </a:r>
            <a:r>
              <a:rPr lang="en-US" sz="2400" dirty="0" err="1" smtClean="0">
                <a:solidFill>
                  <a:schemeClr val="bg1">
                    <a:lumMod val="95000"/>
                  </a:schemeClr>
                </a:solidFill>
              </a:rPr>
              <a:t>Yuvienco</a:t>
            </a:r>
            <a:endParaRPr lang="en-US" sz="2400" dirty="0" smtClean="0">
              <a:solidFill>
                <a:schemeClr val="bg1">
                  <a:lumMod val="95000"/>
                </a:schemeClr>
              </a:solidFill>
            </a:endParaRPr>
          </a:p>
          <a:p>
            <a:pPr algn="ctr"/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</a:rPr>
              <a:t>joel.yuvienco@gmail.com</a:t>
            </a:r>
            <a:endParaRPr lang="en-US" sz="24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7" descr="logo4ppt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0025" y="5410200"/>
            <a:ext cx="2593975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solidFill>
            <a:srgbClr val="8BA96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04800" y="304800"/>
            <a:ext cx="8686800" cy="523220"/>
          </a:xfrm>
          <a:prstGeom prst="rect">
            <a:avLst/>
          </a:prstGeom>
          <a:noFill/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Introduction</a:t>
            </a:r>
            <a:endParaRPr lang="en-US" sz="2800" b="1" dirty="0">
              <a:solidFill>
                <a:schemeClr val="tx2">
                  <a:lumMod val="50000"/>
                </a:schemeClr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102" name="TextBox 10"/>
          <p:cNvSpPr txBox="1">
            <a:spLocks noChangeArrowheads="1"/>
          </p:cNvSpPr>
          <p:nvPr/>
        </p:nvSpPr>
        <p:spPr bwMode="auto">
          <a:xfrm>
            <a:off x="457200" y="1600200"/>
            <a:ext cx="84582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This paper explores the opportunities and challenges of learning assessment where the current learner population lives in a globally- connected generation that is increasingly marked by mobility across regional boundaries.</a:t>
            </a:r>
          </a:p>
          <a:p>
            <a:endParaRPr lang="en-US" sz="2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 particular, 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the paper 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will demonstrate the use of evidence-based assessment tools that transcend global standards using a Proficiency-based Learning Management System.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7" descr="logo4ppt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0025" y="5410200"/>
            <a:ext cx="2593975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solidFill>
            <a:srgbClr val="8BA96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rgbClr val="072549"/>
                </a:solidFill>
                <a:latin typeface="Arial" pitchFamily="34" charset="0"/>
                <a:cs typeface="Arial" pitchFamily="34" charset="0"/>
              </a:rPr>
              <a:t>Challenges of Learning Assessment</a:t>
            </a:r>
            <a:endParaRPr lang="en-US" sz="2800" b="1" dirty="0">
              <a:solidFill>
                <a:srgbClr val="07254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1" y="1066800"/>
            <a:ext cx="86106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What happens when a student  leaves school? Transfers? Is employed?</a:t>
            </a:r>
          </a:p>
          <a:p>
            <a:endParaRPr lang="en-US" sz="2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en-US" sz="2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en-US" sz="2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en-US" sz="2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en-US" sz="2400" dirty="0" smtClean="0">
              <a:solidFill>
                <a:schemeClr val="bg1"/>
              </a:solidFill>
              <a:latin typeface="+mn-lt"/>
            </a:endParaRPr>
          </a:p>
          <a:p>
            <a:endParaRPr lang="en-US" sz="2400" dirty="0" smtClean="0">
              <a:solidFill>
                <a:schemeClr val="bg1"/>
              </a:solidFill>
              <a:latin typeface="+mn-lt"/>
            </a:endParaRPr>
          </a:p>
          <a:p>
            <a:endParaRPr lang="en-US" sz="2400" dirty="0" smtClean="0">
              <a:solidFill>
                <a:schemeClr val="bg1"/>
              </a:solidFill>
              <a:latin typeface="+mn-lt"/>
            </a:endParaRPr>
          </a:p>
          <a:p>
            <a:endParaRPr lang="en-US" sz="24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5" name="Picture 2" descr="http://1.bp.blogspot.com/_ze1-jVA-Px0/TPLVrFZq4kI/AAAAAAAAAeI/T_Cj6VCAmGA/s1600/reportcar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9400" y="1905000"/>
            <a:ext cx="3657600" cy="3017521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3505200" y="5029200"/>
            <a:ext cx="26730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  = Average?</a:t>
            </a:r>
            <a:endParaRPr lang="en-US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7" descr="logo4ppt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0025" y="5410200"/>
            <a:ext cx="2593975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solidFill>
            <a:srgbClr val="8BA96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04800" y="304800"/>
            <a:ext cx="8686800" cy="3847207"/>
          </a:xfrm>
          <a:prstGeom prst="rect">
            <a:avLst/>
          </a:prstGeom>
          <a:noFill/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Challenges of Learning Assessment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b="1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rPr>
              <a:t>How does a particular assessment record transcend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rPr>
              <a:t>boundaries of time and space?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 smtClean="0">
              <a:solidFill>
                <a:schemeClr val="bg1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Translocal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:  Putting  local issues in the global</a:t>
            </a:r>
            <a:b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context and making it widely accessible.“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rPr>
              <a:t> ( </a:t>
            </a:r>
            <a:r>
              <a:rPr lang="en-US" sz="2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Ewa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Wojtowicz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2002)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b="1" dirty="0" smtClean="0">
              <a:solidFill>
                <a:schemeClr val="bg1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b="1" dirty="0">
              <a:solidFill>
                <a:schemeClr val="bg1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41986" name="Picture 2" descr="http://wieettassessment.pbworks.com/f/1278003519/globalizati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3124200"/>
            <a:ext cx="2971800" cy="2740167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7" descr="logo4ppt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0025" y="5410200"/>
            <a:ext cx="2593975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solidFill>
            <a:srgbClr val="8BA96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rgbClr val="072549"/>
                </a:solidFill>
                <a:latin typeface="Arial" pitchFamily="34" charset="0"/>
                <a:cs typeface="Arial" pitchFamily="34" charset="0"/>
              </a:rPr>
              <a:t>Challenges of Learning Assessment</a:t>
            </a:r>
            <a:endParaRPr lang="en-US" sz="2800" b="1" dirty="0">
              <a:solidFill>
                <a:srgbClr val="07254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1" y="1066800"/>
            <a:ext cx="8610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 smtClean="0">
              <a:solidFill>
                <a:schemeClr val="bg1"/>
              </a:solidFill>
            </a:endParaRPr>
          </a:p>
          <a:p>
            <a:endParaRPr lang="en-US" sz="2400" dirty="0" smtClean="0">
              <a:solidFill>
                <a:schemeClr val="bg1"/>
              </a:solidFill>
            </a:endParaRPr>
          </a:p>
          <a:p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1447800"/>
            <a:ext cx="1097313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en-US" sz="2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en-US" sz="2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en-US" sz="2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en-US" sz="2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en-US" sz="2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en-US" sz="2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en-US" sz="2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Proof of learning achievement is still dominated by assessment</a:t>
            </a:r>
          </a:p>
          <a:p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of learning via standardized or departmental ( or norm-</a:t>
            </a:r>
          </a:p>
          <a:p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referenced ) tests.</a:t>
            </a:r>
          </a:p>
          <a:p>
            <a:endParaRPr lang="en-US" sz="2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en-US" sz="2400" dirty="0" smtClean="0">
              <a:solidFill>
                <a:schemeClr val="bg1"/>
              </a:solidFill>
            </a:endParaRPr>
          </a:p>
          <a:p>
            <a:endParaRPr lang="en-US" sz="2400" dirty="0" smtClean="0">
              <a:solidFill>
                <a:schemeClr val="bg1"/>
              </a:solidFill>
            </a:endParaRPr>
          </a:p>
          <a:p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17410" name="Picture 2" descr="http://blog.lib.umn.edu/meyer769/myblog/testing_carto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990600"/>
            <a:ext cx="4953000" cy="342114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7" descr="logo4ppt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0025" y="5410200"/>
            <a:ext cx="2593975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solidFill>
            <a:srgbClr val="8BA96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b="1" dirty="0" smtClean="0">
              <a:solidFill>
                <a:srgbClr val="072549"/>
              </a:solidFill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rgbClr val="072549"/>
                </a:solidFill>
                <a:latin typeface="Arial" pitchFamily="34" charset="0"/>
                <a:cs typeface="Arial" pitchFamily="34" charset="0"/>
              </a:rPr>
              <a:t>Opportunities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b="1" dirty="0">
              <a:solidFill>
                <a:srgbClr val="07254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1" y="1066800"/>
            <a:ext cx="8610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 smtClean="0">
              <a:solidFill>
                <a:schemeClr val="bg1"/>
              </a:solidFill>
            </a:endParaRPr>
          </a:p>
          <a:p>
            <a:endParaRPr lang="en-US" sz="2400" dirty="0" smtClean="0">
              <a:solidFill>
                <a:schemeClr val="bg1"/>
              </a:solidFill>
            </a:endParaRPr>
          </a:p>
          <a:p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1447800"/>
            <a:ext cx="85344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en-US" sz="2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en-US" sz="2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en-US" sz="2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en-US" sz="2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en-US" sz="2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en-US" sz="2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en-US" sz="2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 In Australia, for example, as early as 2007, there was</a:t>
            </a:r>
          </a:p>
          <a:p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 already “a groundswell of interest and activity around  </a:t>
            </a:r>
          </a:p>
          <a:p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 </a:t>
            </a:r>
            <a:r>
              <a:rPr lang="en-US" sz="2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ePortfolios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in Universities.” ( Lambert and </a:t>
            </a:r>
            <a:r>
              <a:rPr lang="en-US" sz="2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Corrin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2007)</a:t>
            </a:r>
          </a:p>
          <a:p>
            <a:endParaRPr lang="en-US" sz="2400" dirty="0" smtClean="0">
              <a:solidFill>
                <a:schemeClr val="bg1"/>
              </a:solidFill>
            </a:endParaRPr>
          </a:p>
          <a:p>
            <a:endParaRPr lang="en-US" sz="2400" dirty="0" smtClean="0">
              <a:solidFill>
                <a:schemeClr val="bg1"/>
              </a:solidFill>
            </a:endParaRPr>
          </a:p>
          <a:p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10" name="Picture 2" descr="http://electronicportfolios.org/blog/uploaded_images/ePortfolio-model-73104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990600"/>
            <a:ext cx="4648200" cy="348615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7" descr="logo4ppt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0025" y="5410200"/>
            <a:ext cx="2593975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solidFill>
            <a:srgbClr val="8BA96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rgbClr val="072549"/>
                </a:solidFill>
                <a:latin typeface="Arial" pitchFamily="34" charset="0"/>
                <a:cs typeface="Arial" pitchFamily="34" charset="0"/>
              </a:rPr>
              <a:t>Opportunities</a:t>
            </a:r>
            <a:endParaRPr lang="en-US" sz="2800" b="1" dirty="0">
              <a:solidFill>
                <a:srgbClr val="07254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1" y="1066800"/>
            <a:ext cx="8610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 smtClean="0">
              <a:solidFill>
                <a:schemeClr val="bg1"/>
              </a:solidFill>
            </a:endParaRPr>
          </a:p>
          <a:p>
            <a:endParaRPr lang="en-US" sz="2400" dirty="0" smtClean="0">
              <a:solidFill>
                <a:schemeClr val="bg1"/>
              </a:solidFill>
            </a:endParaRPr>
          </a:p>
          <a:p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1447800"/>
            <a:ext cx="85344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Online or ICT approached</a:t>
            </a:r>
          </a:p>
          <a:p>
            <a:endParaRPr lang="en-US" sz="2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Blended in-person and ICT mediated assessment</a:t>
            </a:r>
          </a:p>
          <a:p>
            <a:endParaRPr lang="en-US" sz="2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Learning Management Systems</a:t>
            </a:r>
          </a:p>
          <a:p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endParaRPr lang="en-US" sz="2400" dirty="0" smtClean="0">
              <a:solidFill>
                <a:schemeClr val="bg1"/>
              </a:solidFill>
            </a:endParaRPr>
          </a:p>
          <a:p>
            <a:endParaRPr lang="en-US" sz="2400" dirty="0" smtClean="0">
              <a:solidFill>
                <a:schemeClr val="bg1"/>
              </a:solidFill>
            </a:endParaRPr>
          </a:p>
          <a:p>
            <a:endParaRPr 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7" descr="logo4ppt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0025" y="5410200"/>
            <a:ext cx="2593975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solidFill>
            <a:srgbClr val="8BA96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04800" y="304800"/>
            <a:ext cx="8686800" cy="523220"/>
          </a:xfrm>
          <a:prstGeom prst="rect">
            <a:avLst/>
          </a:prstGeom>
          <a:noFill/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Edu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 2.0</a:t>
            </a:r>
            <a:endParaRPr lang="en-US" sz="2800" b="1" dirty="0">
              <a:solidFill>
                <a:schemeClr val="tx2">
                  <a:lumMod val="50000"/>
                </a:schemeClr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102" name="TextBox 10"/>
          <p:cNvSpPr txBox="1">
            <a:spLocks noChangeArrowheads="1"/>
          </p:cNvSpPr>
          <p:nvPr/>
        </p:nvSpPr>
        <p:spPr bwMode="auto">
          <a:xfrm>
            <a:off x="457200" y="1600200"/>
            <a:ext cx="8458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1162050"/>
            <a:ext cx="7315200" cy="394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1159</TotalTime>
  <Words>718</Words>
  <Application>Microsoft Office PowerPoint</Application>
  <PresentationFormat>On-screen Show (4:3)</PresentationFormat>
  <Paragraphs>122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Office Theme</vt:lpstr>
      <vt:lpstr>Custom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ou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yeye datafile</dc:creator>
  <cp:lastModifiedBy>compaq</cp:lastModifiedBy>
  <cp:revision>125</cp:revision>
  <dcterms:created xsi:type="dcterms:W3CDTF">2012-02-03T06:36:31Z</dcterms:created>
  <dcterms:modified xsi:type="dcterms:W3CDTF">2012-02-22T15:13:15Z</dcterms:modified>
</cp:coreProperties>
</file>